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370" r:id="rId2"/>
    <p:sldId id="371" r:id="rId3"/>
    <p:sldId id="349" r:id="rId4"/>
    <p:sldId id="350" r:id="rId5"/>
    <p:sldId id="351" r:id="rId6"/>
    <p:sldId id="343" r:id="rId7"/>
    <p:sldId id="333" r:id="rId8"/>
    <p:sldId id="401" r:id="rId9"/>
    <p:sldId id="335" r:id="rId10"/>
    <p:sldId id="363" r:id="rId11"/>
    <p:sldId id="327" r:id="rId12"/>
    <p:sldId id="359" r:id="rId13"/>
    <p:sldId id="360" r:id="rId14"/>
    <p:sldId id="378" r:id="rId15"/>
    <p:sldId id="377" r:id="rId16"/>
    <p:sldId id="282" r:id="rId17"/>
    <p:sldId id="399" r:id="rId18"/>
    <p:sldId id="372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75" r:id="rId28"/>
    <p:sldId id="374" r:id="rId29"/>
    <p:sldId id="358" r:id="rId30"/>
    <p:sldId id="316" r:id="rId31"/>
    <p:sldId id="389" r:id="rId32"/>
    <p:sldId id="390" r:id="rId33"/>
    <p:sldId id="398" r:id="rId34"/>
    <p:sldId id="391" r:id="rId35"/>
    <p:sldId id="392" r:id="rId36"/>
    <p:sldId id="393" r:id="rId37"/>
    <p:sldId id="395" r:id="rId38"/>
    <p:sldId id="397" r:id="rId39"/>
    <p:sldId id="396" r:id="rId40"/>
    <p:sldId id="40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2" autoAdjust="0"/>
    <p:restoredTop sz="91419" autoAdjust="0"/>
  </p:normalViewPr>
  <p:slideViewPr>
    <p:cSldViewPr snapToGrid="0" snapToObjects="1">
      <p:cViewPr>
        <p:scale>
          <a:sx n="114" d="100"/>
          <a:sy n="114" d="100"/>
        </p:scale>
        <p:origin x="-1400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5/15/13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what kinds of bugs these</a:t>
            </a:r>
            <a:r>
              <a:rPr lang="en-US" baseline="0" dirty="0" smtClean="0"/>
              <a:t> might be: loop, </a:t>
            </a:r>
            <a:r>
              <a:rPr lang="en-US" baseline="0" dirty="0" err="1" smtClean="0"/>
              <a:t>blackhole</a:t>
            </a:r>
            <a:r>
              <a:rPr lang="en-US" baseline="0" dirty="0" smtClean="0"/>
              <a:t>, breach of tenant isolation.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1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way</a:t>
            </a:r>
            <a:r>
              <a:rPr lang="en-US" baseline="0" dirty="0" smtClean="0"/>
              <a:t> to replay a system execution.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use cases for this: in our evaluation we actually used this simulator to drive testing. Randomly generate input traces, detect bugs using </a:t>
            </a:r>
            <a:r>
              <a:rPr lang="en-US" baseline="0" dirty="0" err="1" smtClean="0"/>
              <a:t>Peyman’s</a:t>
            </a:r>
            <a:r>
              <a:rPr lang="en-US" baseline="0" dirty="0" smtClean="0"/>
              <a:t> HSA tool, then minimize the traces.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an</a:t>
            </a:r>
            <a:r>
              <a:rPr lang="en-US" baseline="0" dirty="0" smtClean="0"/>
              <a:t>y of you are aware of the work, this technique is called delta debugging.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let </a:t>
            </a:r>
            <a:r>
              <a:rPr lang="en-US" baseline="0" dirty="0" err="1" smtClean="0"/>
              <a:t>headerspace</a:t>
            </a:r>
            <a:r>
              <a:rPr lang="en-US" baseline="0" dirty="0" smtClean="0"/>
              <a:t> analysis do the bug detection for us: loops, </a:t>
            </a:r>
            <a:r>
              <a:rPr lang="en-US" baseline="0" dirty="0" err="1" smtClean="0"/>
              <a:t>blackholes</a:t>
            </a:r>
            <a:r>
              <a:rPr lang="en-US" baseline="0" dirty="0" smtClean="0"/>
              <a:t>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should emphasize that, other than discovering this literature, this is not the contribution of this work. Instead, its.. Next slide.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Right now the cuts we make are based on time. But you could imagine doing this slicing based on nodes in the topology, or combinations of types of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issue is not complexity, it’s running in parallel overnight.</a:t>
            </a:r>
            <a:r>
              <a:rPr lang="en-US" baseline="0" dirty="0" smtClean="0"/>
              <a:t> Reduce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time at all costs!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can be parallelized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take periodic snapshots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Causal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this is very small</a:t>
            </a:r>
          </a:p>
          <a:p>
            <a:endParaRPr lang="en-US" dirty="0" smtClean="0"/>
          </a:p>
          <a:p>
            <a:r>
              <a:rPr lang="en-US" dirty="0" smtClean="0"/>
              <a:t>Other tricks: </a:t>
            </a:r>
          </a:p>
          <a:p>
            <a:r>
              <a:rPr lang="en-US" dirty="0" smtClean="0"/>
              <a:t>  - multiplexed</a:t>
            </a:r>
            <a:r>
              <a:rPr lang="en-US" baseline="0" dirty="0" smtClean="0"/>
              <a:t> sockets</a:t>
            </a:r>
          </a:p>
          <a:p>
            <a:r>
              <a:rPr lang="en-US" baseline="0" dirty="0" smtClean="0"/>
              <a:t> - override </a:t>
            </a:r>
            <a:r>
              <a:rPr lang="en-US" baseline="0" dirty="0" err="1" smtClean="0"/>
              <a:t>gettimeofday</a:t>
            </a:r>
            <a:r>
              <a:rPr lang="en-US" baseline="0" dirty="0" smtClean="0"/>
              <a:t> and rand</a:t>
            </a:r>
          </a:p>
          <a:p>
            <a:r>
              <a:rPr lang="en-US" baseline="0" dirty="0" smtClean="0"/>
              <a:t>  - interpose on logging library</a:t>
            </a:r>
          </a:p>
          <a:p>
            <a:r>
              <a:rPr lang="en-US" baseline="0" dirty="0" smtClean="0"/>
              <a:t>  - interpose on intra-controller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Automated Troubleshooting for SDN Control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/>
              <a:t>Andrew </a:t>
            </a:r>
            <a:r>
              <a:rPr lang="en-US" dirty="0" smtClean="0"/>
              <a:t>Or, Sam </a:t>
            </a:r>
            <a:r>
              <a:rPr lang="en-US" dirty="0"/>
              <a:t>Whitlock, </a:t>
            </a:r>
            <a:r>
              <a:rPr lang="en-US" dirty="0" smtClean="0"/>
              <a:t>Eugene Huang,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4"/>
    </mc:Choice>
    <mc:Fallback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340184"/>
              </p:ext>
            </p:extLst>
          </p:nvPr>
        </p:nvGraphicFramePr>
        <p:xfrm>
          <a:off x="200539" y="2624815"/>
          <a:ext cx="8948224" cy="4176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7" name="Equation" r:id="rId3" imgW="12941300" imgH="5321300" progId="Equation.3">
                  <p:embed/>
                </p:oleObj>
              </mc:Choice>
              <mc:Fallback>
                <p:oleObj name="Equation" r:id="rId3" imgW="12941300" imgH="532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539" y="2624815"/>
                        <a:ext cx="8948224" cy="4176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42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62"/>
    </mc:Choice>
    <mc:Fallback>
      <p:transition xmlns:p14="http://schemas.microsoft.com/office/powerpoint/2010/main" spd="slow" advTm="386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2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883"/>
    </mc:Choice>
    <mc:Fallback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nut 71"/>
          <p:cNvSpPr/>
          <p:nvPr/>
        </p:nvSpPr>
        <p:spPr>
          <a:xfrm>
            <a:off x="2001390" y="2668613"/>
            <a:ext cx="1151521" cy="713943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Multiply 72"/>
          <p:cNvSpPr/>
          <p:nvPr/>
        </p:nvSpPr>
        <p:spPr>
          <a:xfrm>
            <a:off x="2318898" y="266640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467395" y="308750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4103526">
            <a:off x="3173999" y="4268769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67707" y="3030052"/>
            <a:ext cx="552095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5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14"/>
    </mc:Choice>
    <mc:Fallback>
      <p:transition xmlns:p14="http://schemas.microsoft.com/office/powerpoint/2010/main" spd="slow" advTm="28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363545" y="5413228"/>
            <a:ext cx="1324240" cy="697181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16425" y="440379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5"/>
    </mc:Choice>
    <mc:Fallback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653583" y="2075373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Both are necessary conditions!</a:t>
            </a:r>
            <a:endParaRPr lang="en-US" sz="2800" dirty="0"/>
          </a:p>
        </p:txBody>
      </p:sp>
      <p:sp>
        <p:nvSpPr>
          <p:cNvPr id="72" name="Donut 71"/>
          <p:cNvSpPr/>
          <p:nvPr/>
        </p:nvSpPr>
        <p:spPr>
          <a:xfrm>
            <a:off x="1767488" y="2598593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1350939" y="543550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0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2"/>
    </mc:Choice>
    <mc:Fallback>
      <p:transition xmlns:p14="http://schemas.microsoft.com/office/powerpoint/2010/main" spd="slow" advTm="103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88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6"/>
    </mc:Choice>
    <mc:Fallback>
      <p:transition xmlns:p14="http://schemas.microsoft.com/office/powerpoint/2010/main" spd="slow" advTm="110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Approach: Simulated Execution</a:t>
            </a:r>
            <a:endParaRPr lang="en-US" dirty="0"/>
          </a:p>
        </p:txBody>
      </p:sp>
      <p:pic>
        <p:nvPicPr>
          <p:cNvPr id="3" name="Picture 2" descr="Debugger_Architect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33" y="2038256"/>
            <a:ext cx="5942010" cy="46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78"/>
    </mc:Choice>
    <mc:Fallback>
      <p:transition xmlns:p14="http://schemas.microsoft.com/office/powerpoint/2010/main" spd="slow" advTm="928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flo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67" y="1977464"/>
            <a:ext cx="5782805" cy="483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284"/>
    </mc:Choice>
    <mc:Fallback>
      <p:transition xmlns:p14="http://schemas.microsoft.com/office/powerpoint/2010/main" spd="slow" advTm="1042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Delta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18"/>
    </mc:Choice>
    <mc:Fallback>
      <p:transition xmlns:p14="http://schemas.microsoft.com/office/powerpoint/2010/main" spd="slow" advTm="157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Xid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7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659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6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28"/>
    </mc:Choice>
    <mc:Fallback>
      <p:transition xmlns:p14="http://schemas.microsoft.com/office/powerpoint/2010/main" spd="slow" advTm="245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Replaying Pruned Inputs is Hard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3505379" y="3024482"/>
            <a:ext cx="4683278" cy="5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42251" y="2673148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Xid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3357699" y="2991062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3063783" y="308006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 rot="4103526">
            <a:off x="2747020" y="4328316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1587259" y="2141277"/>
            <a:ext cx="9547862" cy="924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3200" smtClean="0"/>
              <a:t>Must consider </a:t>
            </a:r>
            <a:r>
              <a:rPr lang="en-US" sz="3200" smtClean="0">
                <a:solidFill>
                  <a:srgbClr val="0000FF"/>
                </a:solidFill>
              </a:rPr>
              <a:t>internal</a:t>
            </a:r>
            <a:r>
              <a:rPr lang="en-US" sz="3200" smtClean="0">
                <a:solidFill>
                  <a:srgbClr val="3366FF"/>
                </a:solidFill>
              </a:rPr>
              <a:t> </a:t>
            </a:r>
            <a:r>
              <a:rPr lang="en-US" sz="3200" smtClean="0"/>
              <a:t>events</a:t>
            </a:r>
          </a:p>
          <a:p>
            <a:pPr marL="0" indent="0">
              <a:buFont typeface="Wingdings 2" pitchFamily="18" charset="2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020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pic>
        <p:nvPicPr>
          <p:cNvPr id="4" name="Picture 3" descr="Butterfl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24" y="2057316"/>
            <a:ext cx="6478756" cy="46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17414" y="4864226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34409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3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4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11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950311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Sequence Numbers Differ!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4" name="TextBox 73"/>
          <p:cNvSpPr txBox="1"/>
          <p:nvPr/>
        </p:nvSpPr>
        <p:spPr>
          <a:xfrm rot="4319925">
            <a:off x="4252463" y="4860167"/>
            <a:ext cx="62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ACK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6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Equivalence Classes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8849"/>
            <a:ext cx="9144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385" y="2680963"/>
            <a:ext cx="7137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Mask Over Extraneous Fields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0684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Subtleties: Old/New Events</a:t>
            </a:r>
            <a:endParaRPr lang="en-US" dirty="0"/>
          </a:p>
        </p:txBody>
      </p: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36650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 smtClean="0"/>
              <a:t>Pruning inputs may also cause:</a:t>
            </a:r>
          </a:p>
          <a:p>
            <a:pPr>
              <a:buFontTx/>
              <a:buChar char="-"/>
            </a:pPr>
            <a:r>
              <a:rPr lang="en-US" sz="3800" dirty="0" smtClean="0"/>
              <a:t>Expected internal events to disappear</a:t>
            </a:r>
          </a:p>
          <a:p>
            <a:pPr>
              <a:buFontTx/>
              <a:buChar char="-"/>
            </a:pPr>
            <a:r>
              <a:rPr lang="en-US" sz="3800" dirty="0" smtClean="0"/>
              <a:t>New internal events to appear</a:t>
            </a:r>
          </a:p>
          <a:p>
            <a:pPr>
              <a:buFontTx/>
              <a:buChar char="-"/>
            </a:pPr>
            <a:endParaRPr lang="en-US" sz="3800" dirty="0"/>
          </a:p>
          <a:p>
            <a:pPr>
              <a:buFontTx/>
              <a:buChar char="-"/>
            </a:pPr>
            <a:endParaRPr lang="en-US" sz="3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11218" y="6316322"/>
            <a:ext cx="79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our paper for more info: </a:t>
            </a:r>
            <a:r>
              <a:rPr lang="en-US" dirty="0" err="1" smtClean="0"/>
              <a:t>eecs.berkeley.edu</a:t>
            </a:r>
            <a:r>
              <a:rPr lang="en-US" dirty="0"/>
              <a:t>/~</a:t>
            </a:r>
            <a:r>
              <a:rPr lang="en-US" dirty="0" err="1"/>
              <a:t>rcs</a:t>
            </a:r>
            <a:r>
              <a:rPr lang="en-US" dirty="0"/>
              <a:t>/research/</a:t>
            </a:r>
            <a:r>
              <a:rPr lang="en-US" dirty="0" err="1"/>
              <a:t>sts.pdf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5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0851"/>
            <a:ext cx="9144000" cy="19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4" name="Picture 3" descr="list_remove_err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4" y="2038256"/>
            <a:ext cx="3908413" cy="2345048"/>
          </a:xfrm>
          <a:prstGeom prst="rect">
            <a:avLst/>
          </a:prstGeom>
        </p:spPr>
      </p:pic>
      <p:pic>
        <p:nvPicPr>
          <p:cNvPr id="5" name="Picture 4" descr="nox_lo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87" y="4445357"/>
            <a:ext cx="3908413" cy="2345048"/>
          </a:xfrm>
          <a:prstGeom prst="rect">
            <a:avLst/>
          </a:prstGeom>
        </p:spPr>
      </p:pic>
      <p:pic>
        <p:nvPicPr>
          <p:cNvPr id="6" name="Picture 5" descr="pox_blackho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87" y="2038256"/>
            <a:ext cx="3907200" cy="2344320"/>
          </a:xfrm>
          <a:prstGeom prst="rect">
            <a:avLst/>
          </a:prstGeom>
        </p:spPr>
      </p:pic>
      <p:pic>
        <p:nvPicPr>
          <p:cNvPr id="7" name="Picture 6" descr="pox_migration_blackho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6" y="4414458"/>
            <a:ext cx="3886131" cy="23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r>
              <a:rPr lang="en-US" sz="2800" dirty="0" smtClean="0"/>
              <a:t>Goal: automatically </a:t>
            </a:r>
            <a:r>
              <a:rPr lang="en-US" sz="2800" dirty="0" smtClean="0"/>
              <a:t>troubleshoot control software bugs</a:t>
            </a:r>
            <a:endParaRPr lang="en-US" sz="2800" dirty="0"/>
          </a:p>
          <a:p>
            <a:r>
              <a:rPr lang="en-US" sz="2800" dirty="0" smtClean="0"/>
              <a:t>Approach: iteratively alter history</a:t>
            </a:r>
          </a:p>
          <a:p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307850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3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inputs do SDN controllers see?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0" y="2183075"/>
            <a:ext cx="2705880" cy="1426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629" y="5040299"/>
            <a:ext cx="591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8.5 network error events / minute</a:t>
            </a:r>
            <a:r>
              <a:rPr lang="en-US" sz="2400" dirty="0" smtClean="0"/>
              <a:t> [2]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488" y="2183075"/>
            <a:ext cx="591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20,000 servers * 4 VMs / </a:t>
            </a:r>
            <a:r>
              <a:rPr lang="en-US" sz="2400" dirty="0" smtClean="0"/>
              <a:t>server </a:t>
            </a:r>
            <a:r>
              <a:rPr lang="en-US" sz="2400" dirty="0"/>
              <a:t>= 80,000 </a:t>
            </a:r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3628" y="3291669"/>
            <a:ext cx="7375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(6 migrations / day / VM) +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(</a:t>
            </a:r>
            <a:r>
              <a:rPr lang="en-US" sz="2400" dirty="0"/>
              <a:t>2 power </a:t>
            </a:r>
            <a:r>
              <a:rPr lang="en-US" sz="2400" dirty="0" err="1"/>
              <a:t>up|down</a:t>
            </a:r>
            <a:r>
              <a:rPr lang="en-US" sz="2400" dirty="0"/>
              <a:t> / day / VM) </a:t>
            </a:r>
            <a:r>
              <a:rPr lang="en-US" sz="2400" dirty="0" smtClean="0"/>
              <a:t>* </a:t>
            </a:r>
          </a:p>
          <a:p>
            <a:r>
              <a:rPr lang="en-US" sz="2400" dirty="0" smtClean="0"/>
              <a:t>    80,000 </a:t>
            </a:r>
            <a:r>
              <a:rPr lang="en-US" sz="2400" dirty="0"/>
              <a:t>VMs = 640,000 VM events / day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~</a:t>
            </a:r>
            <a:r>
              <a:rPr lang="en-US" sz="2400" dirty="0"/>
              <a:t>= </a:t>
            </a:r>
            <a:r>
              <a:rPr lang="en-US" sz="2400" b="1" dirty="0"/>
              <a:t>450 VM </a:t>
            </a:r>
            <a:r>
              <a:rPr lang="en-US" sz="2400" b="1" dirty="0" smtClean="0"/>
              <a:t>changes / </a:t>
            </a:r>
            <a:r>
              <a:rPr lang="en-US" sz="2400" b="1" dirty="0"/>
              <a:t>minute</a:t>
            </a:r>
            <a:r>
              <a:rPr lang="en-US" sz="2400" dirty="0"/>
              <a:t> </a:t>
            </a:r>
            <a:r>
              <a:rPr lang="en-US" sz="2400" dirty="0" smtClean="0"/>
              <a:t>[1]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628" y="5780808"/>
            <a:ext cx="7241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1 policy change / tenant / </a:t>
            </a:r>
            <a:r>
              <a:rPr lang="en-US" sz="2400" dirty="0" smtClean="0"/>
              <a:t>day *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2000 </a:t>
            </a:r>
            <a:r>
              <a:rPr lang="en-US" sz="2400" dirty="0"/>
              <a:t>tenants ~= </a:t>
            </a:r>
            <a:r>
              <a:rPr lang="en-US" sz="2400" b="1" dirty="0"/>
              <a:t>1 </a:t>
            </a:r>
            <a:r>
              <a:rPr lang="en-US" sz="2400" b="1" dirty="0" smtClean="0"/>
              <a:t>policy change </a:t>
            </a:r>
            <a:r>
              <a:rPr lang="en-US" sz="2400" b="1" dirty="0"/>
              <a:t>/ minute</a:t>
            </a:r>
          </a:p>
        </p:txBody>
      </p:sp>
    </p:spTree>
    <p:extLst>
      <p:ext uri="{BB962C8B-B14F-4D97-AF65-F5344CB8AC3E}">
        <p14:creationId xmlns:p14="http://schemas.microsoft.com/office/powerpoint/2010/main" val="217460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9" y="2038256"/>
            <a:ext cx="8389195" cy="46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67728"/>
              </p:ext>
            </p:extLst>
          </p:nvPr>
        </p:nvGraphicFramePr>
        <p:xfrm>
          <a:off x="643859" y="2355029"/>
          <a:ext cx="8001580" cy="38164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00790"/>
                <a:gridCol w="4000790"/>
              </a:tblGrid>
              <a:tr h="85572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Best Case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Worst Case</a:t>
                      </a:r>
                      <a:endParaRPr lang="en-US" sz="4400" dirty="0"/>
                    </a:p>
                  </a:txBody>
                  <a:tcPr/>
                </a:tc>
              </a:tr>
              <a:tr h="2960746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sz="3200" dirty="0" smtClean="0"/>
                        <a:t>Delta</a:t>
                      </a:r>
                      <a:r>
                        <a:rPr lang="en-US" sz="3200" baseline="0" dirty="0" smtClean="0"/>
                        <a:t> Debugging: </a:t>
                      </a:r>
                      <a:r>
                        <a:rPr lang="en-US" sz="3200" baseline="0" dirty="0" smtClean="0"/>
                        <a:t>      (</a:t>
                      </a:r>
                      <a:r>
                        <a:rPr lang="en-US" sz="3200" baseline="0" dirty="0" smtClean="0"/>
                        <a:t>log 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Total: </a:t>
                      </a:r>
                      <a:r>
                        <a:rPr lang="en-US" sz="3200" baseline="0" dirty="0" smtClean="0"/>
                        <a:t>   (</a:t>
                      </a:r>
                      <a:r>
                        <a:rPr lang="en-US" sz="3200" baseline="0" dirty="0" err="1" smtClean="0"/>
                        <a:t>nlog</a:t>
                      </a:r>
                      <a:r>
                        <a:rPr lang="en-US" sz="3200" baseline="0" dirty="0" smtClean="0"/>
                        <a:t> n)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 Debugging: O(n)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Total: O(n</a:t>
                      </a:r>
                      <a:r>
                        <a:rPr lang="en-US" sz="3200" baseline="30000" dirty="0" smtClean="0"/>
                        <a:t>2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02" y="5168912"/>
            <a:ext cx="644051" cy="644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77" y="3694887"/>
            <a:ext cx="644051" cy="6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Opportunity: Parallelization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Could run delta-</a:t>
            </a:r>
            <a:r>
              <a:rPr lang="en-US" sz="2800" dirty="0"/>
              <a:t>debugging speculatively: </a:t>
            </a:r>
            <a:endParaRPr lang="en-US" sz="2800" dirty="0" smtClean="0"/>
          </a:p>
          <a:p>
            <a:pPr lvl="1"/>
            <a:r>
              <a:rPr lang="en-US" sz="2800" dirty="0" smtClean="0"/>
              <a:t>Each replay runs as a separate task</a:t>
            </a:r>
          </a:p>
          <a:p>
            <a:pPr lvl="1"/>
            <a:r>
              <a:rPr lang="en-US" sz="2800" dirty="0" smtClean="0"/>
              <a:t>Join results at the end</a:t>
            </a:r>
          </a:p>
          <a:p>
            <a:pPr lvl="1"/>
            <a:endParaRPr lang="en-US" sz="2800" dirty="0"/>
          </a:p>
          <a:p>
            <a:r>
              <a:rPr lang="en-US" sz="3000" dirty="0" smtClean="0"/>
              <a:t>Decreases overall runtime by up to a factor of N</a:t>
            </a:r>
          </a:p>
        </p:txBody>
      </p:sp>
    </p:spTree>
    <p:extLst>
      <p:ext uri="{BB962C8B-B14F-4D97-AF65-F5344CB8AC3E}">
        <p14:creationId xmlns:p14="http://schemas.microsoft.com/office/powerpoint/2010/main" val="98690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r>
              <a:rPr lang="en-US" sz="2800" dirty="0" smtClean="0"/>
              <a:t>Replay multiple times per subsequence</a:t>
            </a:r>
          </a:p>
          <a:p>
            <a:r>
              <a:rPr lang="en-US" sz="2800" dirty="0" smtClean="0"/>
              <a:t>Probability of not finding bug defined by Bernoulli Distribution: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136125"/>
              </p:ext>
            </p:extLst>
          </p:nvPr>
        </p:nvGraphicFramePr>
        <p:xfrm>
          <a:off x="1282700" y="4448945"/>
          <a:ext cx="6578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4" imgW="6578600" imgH="1168400" progId="Equation.3">
                  <p:embed/>
                </p:oleObj>
              </mc:Choice>
              <mc:Fallback>
                <p:oleObj name="Equation" r:id="rId4" imgW="65786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2700" y="4448945"/>
                        <a:ext cx="65786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7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Delta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835"/>
            <a:ext cx="9738675" cy="32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</a:t>
            </a:r>
            <a:r>
              <a:rPr lang="en-US" dirty="0" err="1" smtClean="0"/>
              <a:t>Minimality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581"/>
            <a:ext cx="9144000" cy="20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" y="2212262"/>
            <a:ext cx="9144000" cy="18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Internal Event 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Interpose on logging library to gain visibility into internal state changes</a:t>
            </a:r>
          </a:p>
          <a:p>
            <a:r>
              <a:rPr lang="en-US" sz="3200" dirty="0" smtClean="0"/>
              <a:t>Still, may not obtain visibility into all relevant events!</a:t>
            </a:r>
          </a:p>
          <a:p>
            <a:r>
              <a:rPr lang="en-US" sz="3200" dirty="0" smtClean="0"/>
              <a:t>Extreme case: need visibility into thread scheduling decisions.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162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Forensic Analysis of Production Logs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Logs need to capture causality: </a:t>
            </a:r>
            <a:r>
              <a:rPr lang="en-US" dirty="0" err="1" smtClean="0"/>
              <a:t>Lamport</a:t>
            </a:r>
            <a:r>
              <a:rPr lang="en-US" dirty="0" smtClean="0"/>
              <a:t> Clocks or accurate NTP</a:t>
            </a:r>
          </a:p>
          <a:p>
            <a:r>
              <a:rPr lang="en-US" dirty="0" smtClean="0"/>
              <a:t>Need clear mapping between input/internal events and simulated events</a:t>
            </a:r>
          </a:p>
          <a:p>
            <a:r>
              <a:rPr lang="en-US" dirty="0" smtClean="0"/>
              <a:t>Must remove redundantly logged events</a:t>
            </a:r>
          </a:p>
          <a:p>
            <a:r>
              <a:rPr lang="en-US" dirty="0" smtClean="0"/>
              <a:t>Might employ causally consistent snapshots to cope with length of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9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Delta Debugging, </a:t>
            </a:r>
            <a:r>
              <a:rPr lang="en-US" dirty="0" err="1" smtClean="0"/>
              <a:t>Sherlog</a:t>
            </a:r>
            <a:r>
              <a:rPr lang="en-US" dirty="0" smtClean="0"/>
              <a:t>, Rx, </a:t>
            </a:r>
            <a:r>
              <a:rPr lang="en-US" dirty="0" err="1" smtClean="0"/>
              <a:t>Chronus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OFRewind</a:t>
            </a:r>
            <a:r>
              <a:rPr lang="en-US" dirty="0" smtClean="0"/>
              <a:t>, </a:t>
            </a:r>
            <a:r>
              <a:rPr lang="en-US" dirty="0" err="1" smtClean="0"/>
              <a:t>ndb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Pip, X-trace</a:t>
            </a:r>
          </a:p>
          <a:p>
            <a:pPr>
              <a:buFontTx/>
              <a:buChar char="-"/>
            </a:pPr>
            <a:r>
              <a:rPr lang="en-US" dirty="0" err="1" smtClean="0"/>
              <a:t>Mininet</a:t>
            </a:r>
            <a:r>
              <a:rPr lang="en-US" dirty="0" smtClean="0"/>
              <a:t>, ns-3</a:t>
            </a:r>
          </a:p>
          <a:p>
            <a:pPr>
              <a:buFontTx/>
              <a:buChar char="-"/>
            </a:pPr>
            <a:r>
              <a:rPr lang="en-US" dirty="0" smtClean="0"/>
              <a:t>Model checkers: NICE, Mace</a:t>
            </a:r>
          </a:p>
          <a:p>
            <a:pPr>
              <a:buFontTx/>
              <a:buChar char="-"/>
            </a:pPr>
            <a:r>
              <a:rPr lang="en-US" dirty="0" smtClean="0"/>
              <a:t>Root cause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inputs do SDN controllers see?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inputs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improvements:</a:t>
            </a:r>
          </a:p>
          <a:p>
            <a:pPr lvl="1"/>
            <a:r>
              <a:rPr lang="en-US" dirty="0" smtClean="0"/>
              <a:t>Parallelize delta debugging</a:t>
            </a:r>
          </a:p>
          <a:p>
            <a:pPr lvl="1"/>
            <a:r>
              <a:rPr lang="en-US" dirty="0" smtClean="0"/>
              <a:t>Smarter delta debugging time splits</a:t>
            </a:r>
          </a:p>
          <a:p>
            <a:pPr lvl="1"/>
            <a:r>
              <a:rPr lang="en-US" dirty="0" smtClean="0"/>
              <a:t>Split by topology (actors) rather than time</a:t>
            </a:r>
          </a:p>
          <a:p>
            <a:pPr lvl="1"/>
            <a:r>
              <a:rPr lang="en-US" dirty="0" smtClean="0"/>
              <a:t>Split by event type</a:t>
            </a:r>
          </a:p>
          <a:p>
            <a:pPr lvl="1"/>
            <a:r>
              <a:rPr lang="en-US" dirty="0" smtClean="0"/>
              <a:t>Compress time (override </a:t>
            </a:r>
            <a:r>
              <a:rPr lang="en-US" dirty="0" err="1" smtClean="0"/>
              <a:t>gettimeofday</a:t>
            </a:r>
            <a:r>
              <a:rPr lang="en-US" dirty="0" smtClean="0"/>
              <a:t>)</a:t>
            </a:r>
          </a:p>
          <a:p>
            <a:pPr marL="349250" lvl="1" indent="0">
              <a:buNone/>
            </a:pPr>
            <a:endParaRPr lang="en-US" dirty="0" smtClean="0"/>
          </a:p>
          <a:p>
            <a:pPr marL="349250"/>
            <a:r>
              <a:rPr lang="en-US" dirty="0" smtClean="0"/>
              <a:t>Apply to other distributed systems</a:t>
            </a:r>
          </a:p>
          <a:p>
            <a:pPr marL="3492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9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645" y="2035273"/>
            <a:ext cx="4067010" cy="4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54"/>
    </mc:Choice>
    <mc:Fallback>
      <p:transition xmlns:p14="http://schemas.microsoft.com/office/powerpoint/2010/main" spd="slow" advTm="483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Manual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10"/>
    </mc:Choice>
    <mc:Fallback>
      <p:transition xmlns:p14="http://schemas.microsoft.com/office/powerpoint/2010/main" spd="slow" advTm="135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51"/>
    </mc:Choice>
    <mc:Fallback>
      <p:transition xmlns:p14="http://schemas.microsoft.com/office/powerpoint/2010/main" spd="slow" advTm="65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Goal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Make it easy for developers to find bugs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56071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86"/>
    </mc:Choice>
    <mc:Fallback>
      <p:transition xmlns:p14="http://schemas.microsoft.com/office/powerpoint/2010/main" spd="slow" advTm="1758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Second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a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inputs that triggers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"/>
    </mc:Choice>
    <mc:Fallback>
      <p:transition xmlns:p14="http://schemas.microsoft.com/office/powerpoint/2010/main" spd="slow" advTm="8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11408</TotalTime>
  <Words>1213</Words>
  <Application>Microsoft Macintosh PowerPoint</Application>
  <PresentationFormat>On-screen Show (4:3)</PresentationFormat>
  <Paragraphs>294</Paragraphs>
  <Slides>40</Slides>
  <Notes>9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Perception</vt:lpstr>
      <vt:lpstr>Equation</vt:lpstr>
      <vt:lpstr>Automated Troubleshooting for SDN Control Software</vt:lpstr>
      <vt:lpstr>PowerPoint Presentation</vt:lpstr>
      <vt:lpstr>What inputs do SDN controllers see?</vt:lpstr>
      <vt:lpstr>What inputs do SDN controllers see?</vt:lpstr>
      <vt:lpstr>Something goes wrong!</vt:lpstr>
      <vt:lpstr>Best practice: Logs</vt:lpstr>
      <vt:lpstr>Best practice: Logs</vt:lpstr>
      <vt:lpstr>Our First Goal</vt:lpstr>
      <vt:lpstr>Our Second Goal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Approach: Simulated Execution</vt:lpstr>
      <vt:lpstr>Workflow</vt:lpstr>
      <vt:lpstr>Approach: Delta Debugging</vt:lpstr>
      <vt:lpstr>Replaying Pruned Inputs is Hard</vt:lpstr>
      <vt:lpstr>Replaying Pruned Inputs is Hard</vt:lpstr>
      <vt:lpstr>Pruning Alters Internal Events!</vt:lpstr>
      <vt:lpstr>Pruning Alters Internal Events!</vt:lpstr>
      <vt:lpstr>Pruning Alters Internal Events!</vt:lpstr>
      <vt:lpstr>Solution: Equivalence Classes</vt:lpstr>
      <vt:lpstr>Other Subtleties: Old/New Events</vt:lpstr>
      <vt:lpstr>It Works!</vt:lpstr>
      <vt:lpstr>It Works!</vt:lpstr>
      <vt:lpstr>Summary</vt:lpstr>
      <vt:lpstr>References </vt:lpstr>
      <vt:lpstr>Backup</vt:lpstr>
      <vt:lpstr>Scalability</vt:lpstr>
      <vt:lpstr>Complexity</vt:lpstr>
      <vt:lpstr>Opportunity: Parallelization </vt:lpstr>
      <vt:lpstr>Coping With Non-Determinism</vt:lpstr>
      <vt:lpstr>Assumptions of Delta Debugging</vt:lpstr>
      <vt:lpstr>Local vs. Global Minimality</vt:lpstr>
      <vt:lpstr>Limited Internal Event Visibility</vt:lpstr>
      <vt:lpstr>Forensic Analysis of Production Logs </vt:lpstr>
      <vt:lpstr>Related Work</vt:lpstr>
      <vt:lpstr>Future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R. Colin Scott</cp:lastModifiedBy>
  <cp:revision>236</cp:revision>
  <cp:lastPrinted>2012-07-19T23:21:06Z</cp:lastPrinted>
  <dcterms:created xsi:type="dcterms:W3CDTF">2012-02-23T00:13:04Z</dcterms:created>
  <dcterms:modified xsi:type="dcterms:W3CDTF">2013-05-16T21:46:40Z</dcterms:modified>
</cp:coreProperties>
</file>